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3" r:id="rId3"/>
    <p:sldId id="264" r:id="rId4"/>
    <p:sldId id="265" r:id="rId5"/>
    <p:sldId id="266" r:id="rId6"/>
    <p:sldId id="258" r:id="rId7"/>
    <p:sldId id="267" r:id="rId8"/>
    <p:sldId id="269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0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7034-1E6B-4E83-A3DB-823F693D2134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E193-C1F2-41F0-BB54-7C7DD8C724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0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leeuwletterlogo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28" y="6269804"/>
            <a:ext cx="1861289" cy="314988"/>
          </a:xfrm>
          <a:prstGeom prst="rect">
            <a:avLst/>
          </a:prstGeom>
        </p:spPr>
      </p:pic>
      <p:pic>
        <p:nvPicPr>
          <p:cNvPr id="4" name="Afbeelding 3" descr="logo-duurzaam-aldlan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06" y="593136"/>
            <a:ext cx="1848344" cy="629946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898693" y="5536737"/>
            <a:ext cx="676362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Samen op weg naar </a:t>
            </a:r>
            <a:r>
              <a:rPr lang="nl-NL" sz="4000" b="1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Energieneutraal!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878" y="1694843"/>
            <a:ext cx="4987927" cy="3297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769980" y="1307002"/>
            <a:ext cx="3898685" cy="3891417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Calibri"/>
                <a:cs typeface="Calibri"/>
              </a:defRPr>
            </a:lvl1pPr>
          </a:lstStyle>
          <a:p>
            <a:r>
              <a:rPr lang="nl-NL" dirty="0"/>
              <a:t>Ruimte voor tekst.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24255" y="1307002"/>
            <a:ext cx="3928219" cy="3891417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+mn-lt"/>
              </a:defRPr>
            </a:lvl1pPr>
          </a:lstStyle>
          <a:p>
            <a:r>
              <a:rPr lang="nl-NL" dirty="0"/>
              <a:t>Ruimte voor tekst.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7676" y="5294413"/>
            <a:ext cx="8183139" cy="86394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Ruimte voor tekst.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07676" y="863942"/>
            <a:ext cx="8183139" cy="86394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Ruimte voor tekst.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4" r:id="rId4"/>
    <p:sldLayoutId id="214748365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urzaamaldlan.nl/" TargetMode="External"/><Relationship Id="rId2" Type="http://schemas.openxmlformats.org/officeDocument/2006/relationships/hyperlink" Target="http://www.energieloketleeuwarden.nl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Pauze</a:t>
            </a:r>
          </a:p>
        </p:txBody>
      </p:sp>
      <p:pic>
        <p:nvPicPr>
          <p:cNvPr id="5" name="Afbeelding 4" descr="Afbeelding met binnen, bord, zitten, tafel&#10;&#10;Beschrijving is gegenereerd met zeer hoge betrouwbaarheid">
            <a:extLst>
              <a:ext uri="{FF2B5EF4-FFF2-40B4-BE49-F238E27FC236}">
                <a16:creationId xmlns:a16="http://schemas.microsoft.com/office/drawing/2014/main" id="{CD1E6FC9-DF15-477E-88F2-6D39E2AE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44" y="1744322"/>
            <a:ext cx="3503777" cy="39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Toelichting woonwens </a:t>
            </a:r>
            <a:r>
              <a:rPr lang="nl-NL" sz="2400" b="1" dirty="0" err="1"/>
              <a:t>Aldlân</a:t>
            </a:r>
            <a:endParaRPr lang="nl-NL" sz="24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9E9EDC-646D-4B24-8CB9-536734655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688" y="1885641"/>
            <a:ext cx="6124623" cy="271110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AF16877-1B82-42DD-9BD1-9832E912EB4E}"/>
              </a:ext>
            </a:extLst>
          </p:cNvPr>
          <p:cNvSpPr/>
          <p:nvPr/>
        </p:nvSpPr>
        <p:spPr>
          <a:xfrm>
            <a:off x="1667247" y="4842178"/>
            <a:ext cx="195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Lenteklokje </a:t>
            </a:r>
            <a:r>
              <a:rPr lang="nl-NL" b="1" dirty="0" err="1"/>
              <a:t>Aldlân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810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Toelichting woonwens </a:t>
            </a:r>
            <a:r>
              <a:rPr lang="nl-NL" sz="2400" b="1" dirty="0" err="1"/>
              <a:t>Aldlân</a:t>
            </a:r>
            <a:endParaRPr lang="nl-NL" sz="2400" b="1" dirty="0"/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B3CE6D82-284D-4E84-BA1E-FF542419BA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788" y="2151063"/>
            <a:ext cx="37957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7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Wat kan ik doen, wat moet ik doen</a:t>
            </a:r>
          </a:p>
        </p:txBody>
      </p:sp>
      <p:sp>
        <p:nvSpPr>
          <p:cNvPr id="5" name="Rechthoek 1">
            <a:extLst>
              <a:ext uri="{FF2B5EF4-FFF2-40B4-BE49-F238E27FC236}">
                <a16:creationId xmlns:a16="http://schemas.microsoft.com/office/drawing/2014/main" id="{8AF731A8-1FB8-4D4A-BEF9-8373E87B3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295525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nl-NL" sz="1800" dirty="0">
                <a:solidFill>
                  <a:srgbClr val="0F2048"/>
                </a:solidFill>
                <a:latin typeface="Myriad Pro" panose="020B0503030403020204" pitchFamily="34" charset="0"/>
              </a:rPr>
              <a:t>Asbest verwijderen</a:t>
            </a:r>
          </a:p>
          <a:p>
            <a:pPr eaLnBrk="1" hangingPunct="1">
              <a:spcBef>
                <a:spcPct val="0"/>
              </a:spcBef>
            </a:pPr>
            <a:endParaRPr lang="nl-NL" altLang="nl-NL" sz="1000" dirty="0">
              <a:solidFill>
                <a:srgbClr val="0F2048"/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NL" sz="1800" dirty="0">
                <a:solidFill>
                  <a:srgbClr val="0F2048"/>
                </a:solidFill>
                <a:latin typeface="Myriad Pro" panose="020B0503030403020204" pitchFamily="34" charset="0"/>
              </a:rPr>
              <a:t>Dak isolatie</a:t>
            </a:r>
          </a:p>
          <a:p>
            <a:pPr eaLnBrk="1" hangingPunct="1">
              <a:spcBef>
                <a:spcPct val="0"/>
              </a:spcBef>
            </a:pPr>
            <a:endParaRPr lang="nl-NL" altLang="nl-NL" sz="1000" dirty="0">
              <a:solidFill>
                <a:srgbClr val="0F2048"/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NL" sz="1800" dirty="0">
                <a:solidFill>
                  <a:srgbClr val="0F2048"/>
                </a:solidFill>
                <a:latin typeface="Myriad Pro" panose="020B0503030403020204" pitchFamily="34" charset="0"/>
              </a:rPr>
              <a:t>Muur isolatie</a:t>
            </a:r>
          </a:p>
          <a:p>
            <a:pPr eaLnBrk="1" hangingPunct="1">
              <a:spcBef>
                <a:spcPct val="0"/>
              </a:spcBef>
            </a:pPr>
            <a:endParaRPr lang="nl-NL" altLang="nl-NL" sz="1000" dirty="0">
              <a:solidFill>
                <a:srgbClr val="0F2048"/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NL" sz="1800" dirty="0">
                <a:solidFill>
                  <a:srgbClr val="0F2048"/>
                </a:solidFill>
                <a:latin typeface="Myriad Pro" panose="020B0503030403020204" pitchFamily="34" charset="0"/>
              </a:rPr>
              <a:t>Vloer isolatie</a:t>
            </a:r>
          </a:p>
          <a:p>
            <a:pPr eaLnBrk="1" hangingPunct="1">
              <a:spcBef>
                <a:spcPct val="0"/>
              </a:spcBef>
            </a:pPr>
            <a:endParaRPr lang="nl-NL" altLang="nl-NL" sz="1000" dirty="0">
              <a:solidFill>
                <a:srgbClr val="0F2048"/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NL" sz="1800" dirty="0">
                <a:solidFill>
                  <a:srgbClr val="0F2048"/>
                </a:solidFill>
                <a:latin typeface="Myriad Pro" panose="020B0503030403020204" pitchFamily="34" charset="0"/>
              </a:rPr>
              <a:t>Kierdichting</a:t>
            </a:r>
          </a:p>
          <a:p>
            <a:pPr eaLnBrk="1" hangingPunct="1">
              <a:spcBef>
                <a:spcPct val="0"/>
              </a:spcBef>
            </a:pPr>
            <a:endParaRPr lang="nl-NL" altLang="nl-NL" sz="1000" dirty="0">
              <a:solidFill>
                <a:srgbClr val="0F2048"/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NL" sz="1800" dirty="0">
                <a:solidFill>
                  <a:srgbClr val="0F2048"/>
                </a:solidFill>
                <a:latin typeface="Myriad Pro" panose="020B0503030403020204" pitchFamily="34" charset="0"/>
              </a:rPr>
              <a:t>Nieuwe kozijnen, met dubbel glas</a:t>
            </a:r>
          </a:p>
          <a:p>
            <a:pPr eaLnBrk="1" hangingPunct="1">
              <a:spcBef>
                <a:spcPct val="0"/>
              </a:spcBef>
            </a:pPr>
            <a:endParaRPr lang="nl-NL" altLang="nl-NL" sz="1000" dirty="0">
              <a:solidFill>
                <a:srgbClr val="0F2048"/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NL" sz="1800" dirty="0">
                <a:solidFill>
                  <a:srgbClr val="0F2048"/>
                </a:solidFill>
                <a:latin typeface="Myriad Pro" panose="020B0503030403020204" pitchFamily="34" charset="0"/>
              </a:rPr>
              <a:t>Alleen dubbel glas</a:t>
            </a:r>
          </a:p>
          <a:p>
            <a:pPr eaLnBrk="1" hangingPunct="1">
              <a:spcBef>
                <a:spcPct val="0"/>
              </a:spcBef>
            </a:pPr>
            <a:endParaRPr lang="nl-NL" altLang="nl-NL" sz="1000" dirty="0">
              <a:solidFill>
                <a:srgbClr val="0F204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2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Asbest sanering</a:t>
            </a: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AE54AE0B-F2AB-4DCB-977C-1FFD46B45B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844" y="2430780"/>
            <a:ext cx="42783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6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Dak isolatie (binnenzijde)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510E02-BECD-4CB9-9C55-E16411F41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456" y="2355938"/>
            <a:ext cx="42195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854514-94AA-476D-96EF-EFE5EFEDEA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518" y="1357401"/>
            <a:ext cx="19431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B21D03F-393D-4E88-9065-E0D5DAE3F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531" y="3757701"/>
            <a:ext cx="29638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1">
            <a:extLst>
              <a:ext uri="{FF2B5EF4-FFF2-40B4-BE49-F238E27FC236}">
                <a16:creationId xmlns:a16="http://schemas.microsoft.com/office/drawing/2014/main" id="{86A81B24-83ED-4F14-98FF-02B905986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56" y="5308688"/>
            <a:ext cx="3343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100">
                <a:solidFill>
                  <a:srgbClr val="002B57"/>
                </a:solidFill>
                <a:latin typeface="Myriad Pro" panose="020B0503030403020204" pitchFamily="34" charset="0"/>
              </a:rPr>
              <a:t>Kosten indicatie € 6.500,-- / € 7.500,--  </a:t>
            </a:r>
            <a:r>
              <a:rPr lang="nl-NL" altLang="nl-NL" sz="900">
                <a:solidFill>
                  <a:srgbClr val="002B57"/>
                </a:solidFill>
                <a:latin typeface="Myriad Pro" panose="020B0503030403020204" pitchFamily="34" charset="0"/>
              </a:rPr>
              <a:t>(Rc 3,5)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>
                <a:solidFill>
                  <a:srgbClr val="002B57"/>
                </a:solidFill>
                <a:latin typeface="Myriad Pro" panose="020B0503030403020204" pitchFamily="34" charset="0"/>
              </a:rPr>
              <a:t>(uitgangspunt woning Keizerskroon en Ereprijs)</a:t>
            </a:r>
          </a:p>
        </p:txBody>
      </p:sp>
    </p:spTree>
    <p:extLst>
      <p:ext uri="{BB962C8B-B14F-4D97-AF65-F5344CB8AC3E}">
        <p14:creationId xmlns:p14="http://schemas.microsoft.com/office/powerpoint/2010/main" val="245769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Muur isolatie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FDD17396-0095-48CA-8488-9CB4CAF592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103" y="2090738"/>
            <a:ext cx="23764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7">
            <a:extLst>
              <a:ext uri="{FF2B5EF4-FFF2-40B4-BE49-F238E27FC236}">
                <a16:creationId xmlns:a16="http://schemas.microsoft.com/office/drawing/2014/main" id="{8A25B5CC-0C81-49FE-82D9-A4C3A8351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140" y="1873250"/>
            <a:ext cx="36322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8">
            <a:extLst>
              <a:ext uri="{FF2B5EF4-FFF2-40B4-BE49-F238E27FC236}">
                <a16:creationId xmlns:a16="http://schemas.microsoft.com/office/drawing/2014/main" id="{2CCB8B97-192A-4077-98B3-5AF64CE7A6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065" y="4302125"/>
            <a:ext cx="4248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3">
            <a:extLst>
              <a:ext uri="{FF2B5EF4-FFF2-40B4-BE49-F238E27FC236}">
                <a16:creationId xmlns:a16="http://schemas.microsoft.com/office/drawing/2014/main" id="{3A706B77-92FF-45F2-826B-AACBFAD61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23" y="5886450"/>
            <a:ext cx="25209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100" dirty="0">
                <a:solidFill>
                  <a:srgbClr val="002B57"/>
                </a:solidFill>
                <a:latin typeface="Myriad Pro" panose="020B0503030403020204" pitchFamily="34" charset="0"/>
              </a:rPr>
              <a:t>Kosten indicatie € 18,-- / € 20,--  </a:t>
            </a:r>
            <a:r>
              <a:rPr lang="nl-NL" altLang="nl-NL" sz="1000" dirty="0">
                <a:solidFill>
                  <a:srgbClr val="002B57"/>
                </a:solidFill>
                <a:latin typeface="Myriad Pro" panose="020B0503030403020204" pitchFamily="34" charset="0"/>
              </a:rPr>
              <a:t>m2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dirty="0">
                <a:solidFill>
                  <a:srgbClr val="002B57"/>
                </a:solidFill>
                <a:latin typeface="Myriad Pro" panose="020B0503030403020204" pitchFamily="34" charset="0"/>
              </a:rPr>
              <a:t>Excl. Ventilatieroosters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dirty="0">
                <a:solidFill>
                  <a:srgbClr val="002B57"/>
                </a:solidFill>
                <a:latin typeface="Myriad Pro" panose="020B0503030403020204" pitchFamily="34" charset="0"/>
              </a:rPr>
              <a:t>Excl. spouwborstels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 dirty="0">
              <a:solidFill>
                <a:srgbClr val="002B5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Vloer isolatie</a:t>
            </a:r>
          </a:p>
        </p:txBody>
      </p:sp>
      <p:pic>
        <p:nvPicPr>
          <p:cNvPr id="8" name="Afbeelding 4">
            <a:extLst>
              <a:ext uri="{FF2B5EF4-FFF2-40B4-BE49-F238E27FC236}">
                <a16:creationId xmlns:a16="http://schemas.microsoft.com/office/drawing/2014/main" id="{22766166-4F8E-4AD3-920B-7FA3C77A6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7" y="1947863"/>
            <a:ext cx="29638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58627C5F-9BF6-4E43-B28B-C888F5974C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5" y="3605213"/>
            <a:ext cx="38512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6">
            <a:extLst>
              <a:ext uri="{FF2B5EF4-FFF2-40B4-BE49-F238E27FC236}">
                <a16:creationId xmlns:a16="http://schemas.microsoft.com/office/drawing/2014/main" id="{0C44C379-4227-4A32-869E-47B7C47A9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7" y="1944688"/>
            <a:ext cx="1738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nl-NL" sz="1800">
                <a:solidFill>
                  <a:srgbClr val="002B57"/>
                </a:solidFill>
                <a:latin typeface="Myriad Pro" panose="020B0503030403020204" pitchFamily="34" charset="0"/>
              </a:rPr>
              <a:t>Chips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800">
                <a:solidFill>
                  <a:srgbClr val="002B57"/>
                </a:solidFill>
                <a:latin typeface="Myriad Pro" panose="020B0503030403020204" pitchFamily="34" charset="0"/>
              </a:rPr>
              <a:t>Eps parels</a:t>
            </a:r>
          </a:p>
        </p:txBody>
      </p:sp>
      <p:sp>
        <p:nvSpPr>
          <p:cNvPr id="15" name="Rechthoek 8">
            <a:extLst>
              <a:ext uri="{FF2B5EF4-FFF2-40B4-BE49-F238E27FC236}">
                <a16:creationId xmlns:a16="http://schemas.microsoft.com/office/drawing/2014/main" id="{7B5B706F-C379-4742-8E09-A1C269BA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7" y="4395788"/>
            <a:ext cx="25209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100">
                <a:solidFill>
                  <a:srgbClr val="002B57"/>
                </a:solidFill>
                <a:latin typeface="Myriad Pro" panose="020B0503030403020204" pitchFamily="34" charset="0"/>
              </a:rPr>
              <a:t>Kosten indicatie € 22,-- / € 25,--  </a:t>
            </a:r>
            <a:r>
              <a:rPr lang="nl-NL" altLang="nl-NL" sz="1000">
                <a:solidFill>
                  <a:srgbClr val="002B57"/>
                </a:solidFill>
                <a:latin typeface="Myriad Pro" panose="020B0503030403020204" pitchFamily="34" charset="0"/>
              </a:rPr>
              <a:t>m2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>
                <a:solidFill>
                  <a:srgbClr val="002B57"/>
                </a:solidFill>
                <a:latin typeface="Myriad Pro" panose="020B0503030403020204" pitchFamily="34" charset="0"/>
              </a:rPr>
              <a:t>Excl. Ventilatieroosters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solidFill>
                <a:srgbClr val="002B5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6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Kozijnen, panelen en dubbel glas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092EE6-030E-43F6-998C-1218EB3DFC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795" y="2787015"/>
            <a:ext cx="38639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7">
            <a:extLst>
              <a:ext uri="{FF2B5EF4-FFF2-40B4-BE49-F238E27FC236}">
                <a16:creationId xmlns:a16="http://schemas.microsoft.com/office/drawing/2014/main" id="{49EA43AB-515B-4992-88E0-F1BA2F70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195" y="2144078"/>
            <a:ext cx="3814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7">
            <a:extLst>
              <a:ext uri="{FF2B5EF4-FFF2-40B4-BE49-F238E27FC236}">
                <a16:creationId xmlns:a16="http://schemas.microsoft.com/office/drawing/2014/main" id="{0F85FA91-E733-42EE-8DE3-421805BD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95" y="4658678"/>
            <a:ext cx="28082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100">
                <a:solidFill>
                  <a:srgbClr val="002B57"/>
                </a:solidFill>
                <a:latin typeface="Myriad Pro" panose="020B0503030403020204" pitchFamily="34" charset="0"/>
              </a:rPr>
              <a:t>Kosten indicatie € 18.000,-- / € 25.000,--</a:t>
            </a:r>
            <a:endParaRPr lang="nl-NL" altLang="nl-NL" sz="1000">
              <a:solidFill>
                <a:srgbClr val="002B57"/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>
                <a:solidFill>
                  <a:srgbClr val="002B57"/>
                </a:solidFill>
                <a:latin typeface="Myriad Pro" panose="020B0503030403020204" pitchFamily="34" charset="0"/>
              </a:rPr>
              <a:t>(uitgangspunt woning Keizerskroon en Ereprijs)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>
                <a:solidFill>
                  <a:srgbClr val="002B57"/>
                </a:solidFill>
                <a:latin typeface="Myriad Pro" panose="020B0503030403020204" pitchFamily="34" charset="0"/>
              </a:rPr>
              <a:t>(maatwerk)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solidFill>
                <a:srgbClr val="002B5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Installaties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8EBEED-E4ED-41D1-90D5-888577AD3D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01" y="1908141"/>
            <a:ext cx="2402068" cy="3202757"/>
          </a:xfrm>
          <a:prstGeom prst="rect">
            <a:avLst/>
          </a:prstGeom>
        </p:spPr>
      </p:pic>
      <p:pic>
        <p:nvPicPr>
          <p:cNvPr id="6" name="Afbeelding 5" descr="Afbeelding met binnen, muur&#10;&#10;Beschrijving is gegenereerd met zeer hoge betrouwbaarheid">
            <a:extLst>
              <a:ext uri="{FF2B5EF4-FFF2-40B4-BE49-F238E27FC236}">
                <a16:creationId xmlns:a16="http://schemas.microsoft.com/office/drawing/2014/main" id="{CF740FBF-DD3A-4137-B834-5EDD8B8DC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299" y="1908140"/>
            <a:ext cx="2402068" cy="3202757"/>
          </a:xfrm>
          <a:prstGeom prst="rect">
            <a:avLst/>
          </a:prstGeom>
        </p:spPr>
      </p:pic>
      <p:pic>
        <p:nvPicPr>
          <p:cNvPr id="11" name="Afbeelding 10" descr="Afbeelding met muur&#10;&#10;Beschrijving is gegenereerd met hoge betrouwbaarheid">
            <a:extLst>
              <a:ext uri="{FF2B5EF4-FFF2-40B4-BE49-F238E27FC236}">
                <a16:creationId xmlns:a16="http://schemas.microsoft.com/office/drawing/2014/main" id="{5241B0E6-C957-47C4-B25A-568633AD3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966" y="1908141"/>
            <a:ext cx="2402068" cy="32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5" y="1307002"/>
            <a:ext cx="7394325" cy="3891417"/>
          </a:xfrm>
        </p:spPr>
        <p:txBody>
          <a:bodyPr/>
          <a:lstStyle/>
          <a:p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- Opening door Duurzaam Aldlân</a:t>
            </a:r>
            <a:br>
              <a:rPr lang="nl-NL" sz="1800" dirty="0"/>
            </a:br>
            <a:r>
              <a:rPr lang="nl-NL" sz="1800" dirty="0"/>
              <a:t>- Toelichting gemeente Leeuwarden</a:t>
            </a:r>
            <a:br>
              <a:rPr lang="nl-NL" sz="1800" dirty="0"/>
            </a:br>
            <a:r>
              <a:rPr lang="nl-NL" sz="1800" dirty="0"/>
              <a:t>- Toelichting op uitdagingen en toe te passen technieken woningen Aldlân</a:t>
            </a:r>
            <a:br>
              <a:rPr lang="nl-NL" sz="1800" dirty="0"/>
            </a:br>
            <a:r>
              <a:rPr lang="nl-NL" sz="1800" dirty="0"/>
              <a:t>  (Energie Inspectie Friesland)</a:t>
            </a:r>
            <a:br>
              <a:rPr lang="nl-NL" sz="1800" dirty="0"/>
            </a:b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Koffiepauze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- Toelichting woonwens bewoner Aldlân</a:t>
            </a:r>
            <a:br>
              <a:rPr lang="nl-NL" sz="1800" dirty="0"/>
            </a:br>
            <a:r>
              <a:rPr lang="nl-NL" sz="1800" dirty="0"/>
              <a:t>- Stapsgewijze inrichting door </a:t>
            </a:r>
            <a:br>
              <a:rPr lang="nl-NL" sz="1800" dirty="0"/>
            </a:br>
            <a:r>
              <a:rPr lang="nl-NL" sz="1800" dirty="0"/>
              <a:t>   Installatiebedrijf P. de Vries en bouwbedrijf Jorritsma</a:t>
            </a:r>
            <a:br>
              <a:rPr lang="nl-NL" sz="1800" dirty="0"/>
            </a:b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7537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Opties voor de warmtepomp</a:t>
            </a:r>
          </a:p>
        </p:txBody>
      </p:sp>
      <p:pic>
        <p:nvPicPr>
          <p:cNvPr id="5" name="Afbeelding 4" descr="Afbeelding met binnen, wit, muur&#10;&#10;Beschrijving is gegenereerd met hoge betrouwbaarheid">
            <a:extLst>
              <a:ext uri="{FF2B5EF4-FFF2-40B4-BE49-F238E27FC236}">
                <a16:creationId xmlns:a16="http://schemas.microsoft.com/office/drawing/2014/main" id="{D122B590-57F3-498A-B290-B88E40EA15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155" y="3657600"/>
            <a:ext cx="2408548" cy="2408548"/>
          </a:xfrm>
          <a:prstGeom prst="rect">
            <a:avLst/>
          </a:prstGeom>
        </p:spPr>
      </p:pic>
      <p:pic>
        <p:nvPicPr>
          <p:cNvPr id="8" name="Afbeelding 7" descr="Afbeelding met muur, keukenapparaat, wit, binnen&#10;&#10;Beschrijving is gegenereerd met zeer hoge betrouwbaarheid">
            <a:extLst>
              <a:ext uri="{FF2B5EF4-FFF2-40B4-BE49-F238E27FC236}">
                <a16:creationId xmlns:a16="http://schemas.microsoft.com/office/drawing/2014/main" id="{7DD3618A-F2E8-45C5-90EB-69544B8574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93415"/>
            <a:ext cx="2408548" cy="2408548"/>
          </a:xfrm>
          <a:prstGeom prst="rect">
            <a:avLst/>
          </a:prstGeom>
        </p:spPr>
      </p:pic>
      <p:pic>
        <p:nvPicPr>
          <p:cNvPr id="13" name="Afbeelding 12" descr="Afbeelding met elektronica, luidspreker&#10;&#10;Beschrijving is gegenereerd met zeer hoge betrouwbaarheid">
            <a:extLst>
              <a:ext uri="{FF2B5EF4-FFF2-40B4-BE49-F238E27FC236}">
                <a16:creationId xmlns:a16="http://schemas.microsoft.com/office/drawing/2014/main" id="{83829CFE-3105-432A-9975-4339A85874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62" y="1444716"/>
            <a:ext cx="3652887" cy="36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69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Afsluiting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31D43A-9086-4D77-B85B-EEE9120E6C6E}"/>
              </a:ext>
            </a:extLst>
          </p:cNvPr>
          <p:cNvSpPr txBox="1"/>
          <p:nvPr/>
        </p:nvSpPr>
        <p:spPr>
          <a:xfrm>
            <a:off x="597161" y="2283047"/>
            <a:ext cx="5019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Kijk voor meer informatie op:</a:t>
            </a:r>
          </a:p>
          <a:p>
            <a:endParaRPr lang="nl-NL" sz="2400" b="1" dirty="0"/>
          </a:p>
          <a:p>
            <a:r>
              <a:rPr lang="nl-NL" sz="2000" dirty="0">
                <a:hlinkClick r:id="rId2"/>
              </a:rPr>
              <a:t>www.energieloketleeuwarden.nl</a:t>
            </a:r>
            <a:endParaRPr lang="nl-NL" sz="2000" dirty="0"/>
          </a:p>
          <a:p>
            <a:r>
              <a:rPr lang="nl-NL" sz="2000" dirty="0"/>
              <a:t>of</a:t>
            </a:r>
          </a:p>
          <a:p>
            <a:r>
              <a:rPr lang="nl-NL" sz="2000" dirty="0">
                <a:hlinkClick r:id="rId3"/>
              </a:rPr>
              <a:t>www.duurzaamaldlan.nl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Duurzaam Aldlân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4255" y="1803918"/>
            <a:ext cx="7394325" cy="33945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Opgericht in 2013</a:t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62" y="2730759"/>
            <a:ext cx="3487576" cy="261568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923" y="1193374"/>
            <a:ext cx="2936034" cy="41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Duurzaam Aldlân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4255" y="1803918"/>
            <a:ext cx="7394325" cy="33945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Project WENK-Aldlân (december 2016)</a:t>
            </a:r>
            <a:br>
              <a:rPr lang="nl-NL" sz="1800" dirty="0"/>
            </a:br>
            <a:r>
              <a:rPr lang="nl-NL" sz="1800" dirty="0"/>
              <a:t>Wijk Energie Neutraal Koopwoningen</a:t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90" y="895736"/>
            <a:ext cx="3487576" cy="261568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66" y="3511418"/>
            <a:ext cx="3826587" cy="2159768"/>
          </a:xfrm>
          <a:prstGeom prst="rect">
            <a:avLst/>
          </a:prstGeom>
        </p:spPr>
      </p:pic>
      <p:pic>
        <p:nvPicPr>
          <p:cNvPr id="8" name="Afbeelding 7" descr="Afbeelding met tekst, whiteboard&#10;&#10;Beschrijving is gegenereerd met zeer hoge betrouwbaarheid">
            <a:extLst>
              <a:ext uri="{FF2B5EF4-FFF2-40B4-BE49-F238E27FC236}">
                <a16:creationId xmlns:a16="http://schemas.microsoft.com/office/drawing/2014/main" id="{B4B76D99-D34B-4C9D-8D16-ABAA4933D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717">
            <a:off x="5619791" y="3655070"/>
            <a:ext cx="1921352" cy="23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7162" y="895736"/>
            <a:ext cx="501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Duurzaam Aldlân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4255" y="1803918"/>
            <a:ext cx="7394325" cy="33945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Vervolg wijkgerichte aanpak januari 2018</a:t>
            </a:r>
            <a:br>
              <a:rPr lang="nl-NL" sz="1800" dirty="0"/>
            </a:br>
            <a:br>
              <a:rPr lang="nl-NL" sz="1800" dirty="0"/>
            </a:br>
            <a:br>
              <a:rPr lang="nl-NL" sz="1800" dirty="0"/>
            </a:br>
            <a:br>
              <a:rPr lang="nl-NL" sz="1800" dirty="0"/>
            </a:b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Energieneutraal maar hoe? 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Waar lopen we tegen aan?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Wat doen we eerst?</a:t>
            </a:r>
            <a:br>
              <a:rPr lang="nl-NL" sz="1800" dirty="0"/>
            </a:br>
            <a:br>
              <a:rPr lang="nl-NL" sz="1800" dirty="0"/>
            </a:b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417" y="2866929"/>
            <a:ext cx="4144872" cy="23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1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id="{7D1A9445-E694-4EDB-A3A7-D0DB31A6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3" y="297582"/>
            <a:ext cx="3667125" cy="1247775"/>
          </a:xfrm>
          <a:prstGeom prst="rect">
            <a:avLst/>
          </a:prstGeom>
        </p:spPr>
      </p:pic>
      <p:pic>
        <p:nvPicPr>
          <p:cNvPr id="5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AB5EB8CA-5F4C-4C27-B480-775DA0D375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042">
            <a:off x="612572" y="4395651"/>
            <a:ext cx="2954527" cy="16619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47736">
            <a:off x="3660149" y="1945910"/>
            <a:ext cx="5035306" cy="263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54287" y="840728"/>
            <a:ext cx="832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Gemeente Leeuwarden – www.energieloketleeuwarden.nl</a:t>
            </a:r>
          </a:p>
        </p:txBody>
      </p:sp>
      <p:pic>
        <p:nvPicPr>
          <p:cNvPr id="8" name="Afbeelding 7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521F2469-3B76-42E8-A624-14D11DB811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7" y="1581152"/>
            <a:ext cx="915223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41D891-FE7F-46EF-AA92-BC5219DC1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88" y="1856926"/>
            <a:ext cx="6124623" cy="40498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AAA2F56-367B-4FFB-B39A-D78C264AE1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62" y="530681"/>
            <a:ext cx="1811518" cy="10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kaart&#10;&#10;Beschrijving is gegenereerd met hoge betrouwbaarheid">
            <a:extLst>
              <a:ext uri="{FF2B5EF4-FFF2-40B4-BE49-F238E27FC236}">
                <a16:creationId xmlns:a16="http://schemas.microsoft.com/office/drawing/2014/main" id="{9F41D891-FE7F-46EF-AA92-BC5219DC17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89" y="1856926"/>
            <a:ext cx="6443221" cy="40498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5EC449-D733-436E-B027-AFCFAA5FF8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62" y="530681"/>
            <a:ext cx="1811518" cy="10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176</Words>
  <Application>Microsoft Office PowerPoint</Application>
  <PresentationFormat>Diavoorstelling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Myriad Pro</vt:lpstr>
      <vt:lpstr>Office-thema</vt:lpstr>
      <vt:lpstr>PowerPoint-presentatie</vt:lpstr>
      <vt:lpstr>  - Opening door Duurzaam Aldlân - Toelichting gemeente Leeuwarden - Toelichting op uitdagingen en toe te passen technieken woningen Aldlân   (Energie Inspectie Friesland)   Koffiepauze  - Toelichting woonwens bewoner Aldlân - Stapsgewijze inrichting door     Installatiebedrijf P. de Vries en bouwbedrijf Jorritsma </vt:lpstr>
      <vt:lpstr>Opgericht in 2013 </vt:lpstr>
      <vt:lpstr>Project WENK-Aldlân (december 2016) Wijk Energie Neutraal Koopwoningen </vt:lpstr>
      <vt:lpstr>Vervolg wijkgerichte aanpak januari 2018      Energieneutraal maar hoe?   Waar lopen we tegen aan?  Wat doen we eerst?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VisserendeGraef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op weg  naar Energieneutraal!</dc:title>
  <dc:creator>Gemeente Leeuwarden</dc:creator>
  <cp:lastModifiedBy>Arjen R. Goodijk</cp:lastModifiedBy>
  <cp:revision>20</cp:revision>
  <dcterms:created xsi:type="dcterms:W3CDTF">2018-10-16T07:20:55Z</dcterms:created>
  <dcterms:modified xsi:type="dcterms:W3CDTF">2018-10-17T15:35:00Z</dcterms:modified>
</cp:coreProperties>
</file>